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5" r:id="rId1"/>
  </p:sldMasterIdLst>
  <p:notesMasterIdLst>
    <p:notesMasterId r:id="rId11"/>
  </p:notesMasterIdLst>
  <p:sldIdLst>
    <p:sldId id="256" r:id="rId2"/>
    <p:sldId id="299" r:id="rId3"/>
    <p:sldId id="300" r:id="rId4"/>
    <p:sldId id="301" r:id="rId5"/>
    <p:sldId id="305" r:id="rId6"/>
    <p:sldId id="304" r:id="rId7"/>
    <p:sldId id="302" r:id="rId8"/>
    <p:sldId id="306" r:id="rId9"/>
    <p:sldId id="303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3ED90B1-4B17-861C-8B5B-492AE40AFBA8}" name="Xu, Ziwei" initials="XZ" userId="S::zceexud@ucl.ac.uk::3cb55707-2c02-4bc4-8d65-dc0319d5bb1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A9"/>
    <a:srgbClr val="003D4C"/>
    <a:srgbClr val="B2E2ED"/>
    <a:srgbClr val="4E3829"/>
    <a:srgbClr val="8DB9CA"/>
    <a:srgbClr val="F6BE00"/>
    <a:srgbClr val="D6D2C4"/>
    <a:srgbClr val="00FFFF"/>
    <a:srgbClr val="00FDFF"/>
    <a:srgbClr val="A4D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89525" autoAdjust="0"/>
  </p:normalViewPr>
  <p:slideViewPr>
    <p:cSldViewPr snapToGrid="0" snapToObjects="1">
      <p:cViewPr varScale="1">
        <p:scale>
          <a:sx n="171" d="100"/>
          <a:sy n="171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EE1CD-6EDF-5C43-ACE9-942F6C137C3E}" type="datetimeFigureOut">
              <a:rPr lang="en-US" smtClean="0"/>
              <a:t>12/7/23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55201-7865-8744-8A9B-9F5FC03C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banner on the title slide is larger than on the other slides and contains information about the department. Add your project title, name and supervisor name.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90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51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500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65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944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66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4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463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06039"/>
            <a:ext cx="7886700" cy="2168129"/>
          </a:xfrm>
        </p:spPr>
        <p:txBody>
          <a:bodyPr>
            <a:normAutofit/>
          </a:bodyPr>
          <a:lstStyle>
            <a:lvl1pPr marL="180975" indent="-180975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542925" indent="-180975">
              <a:defRPr sz="2400" b="0"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87999" y="287999"/>
            <a:ext cx="5488958" cy="41619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aseline="0">
                <a:solidFill>
                  <a:schemeClr val="bg1"/>
                </a:solidFill>
                <a:latin typeface="Helvetica" pitchFamily="2" charset="0"/>
              </a:defRPr>
            </a:lvl1pPr>
            <a:lvl2pPr marL="0" indent="0">
              <a:lnSpc>
                <a:spcPct val="80000"/>
              </a:lnSpc>
              <a:buNone/>
              <a:defRPr sz="1100">
                <a:solidFill>
                  <a:schemeClr val="bg1"/>
                </a:solidFill>
                <a:latin typeface="Helvetica" pitchFamily="2" charset="0"/>
              </a:defRPr>
            </a:lvl2pPr>
            <a:lvl3pPr marL="0" indent="0">
              <a:buNone/>
              <a:defRPr sz="1100">
                <a:solidFill>
                  <a:schemeClr val="tx1"/>
                </a:solidFill>
              </a:defRPr>
            </a:lvl3pPr>
            <a:lvl4pPr marL="0" indent="0">
              <a:buNone/>
              <a:defRPr sz="1100">
                <a:solidFill>
                  <a:schemeClr val="tx1"/>
                </a:solidFill>
              </a:defRPr>
            </a:lvl4pPr>
            <a:lvl5pPr marL="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>
              <a:lnSpc>
                <a:spcPct val="114000"/>
              </a:lnSpc>
            </a:pPr>
            <a:r>
              <a:rPr lang="en-US" dirty="0">
                <a:latin typeface="Helvetica" pitchFamily="2" charset="0"/>
              </a:rPr>
              <a:t>Department of Electronic &amp; Electrical Engineering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Faculty of Engineering Sciences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BD41C90-D51B-4FE7-9080-EE87B4246E56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074A37E-2D66-4CC6-BAD6-C2F9729B7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2D4288A-D562-40F9-A428-C13061DCC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B03C3FA-D699-461F-A60A-2AD81F14D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24000" y="360000"/>
            <a:ext cx="147064" cy="172800"/>
          </a:xfrm>
          <a:prstGeom prst="rect">
            <a:avLst/>
          </a:prstGeom>
          <a:noFill/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02A824E-2FC0-4C2C-9B83-187255250D06}"/>
              </a:ext>
            </a:extLst>
          </p:cNvPr>
          <p:cNvSpPr>
            <a:spLocks noGrp="1"/>
          </p:cNvSpPr>
          <p:nvPr userDrawn="1">
            <p:ph sz="quarter" idx="14"/>
          </p:nvPr>
        </p:nvSpPr>
        <p:spPr>
          <a:xfrm>
            <a:off x="630000" y="1386000"/>
            <a:ext cx="78876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CE05F7E-50D7-4DDD-9F3C-546AF69CC7DD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30000" y="858891"/>
            <a:ext cx="7887600" cy="525740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rgbClr val="0097A9"/>
                </a:solidFill>
                <a:latin typeface="Helvetica" pitchFamily="2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DE5B0F-5775-4DE6-9DC6-BA08FE6BED36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ZIWEI XU, Visual</a:t>
            </a:r>
            <a:r>
              <a:rPr lang="en-US" altLang="zh-CN" sz="1100" dirty="0">
                <a:solidFill>
                  <a:schemeClr val="bg1"/>
                </a:solidFill>
                <a:latin typeface="Helvetica" pitchFamily="2" charset="0"/>
              </a:rPr>
              <a:t>ly-</a:t>
            </a: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based Fall Detection System with IoT alarming system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70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80BF1C7-E2FB-4FF0-9A1C-BB5A9964F265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3B2CBEF-3E59-4967-AB64-4D64C22D2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0CDCFCC-5B7D-4F76-810D-5B3388560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CE05F7E-50D7-4DDD-9F3C-546AF69CC7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" y="858891"/>
            <a:ext cx="7887600" cy="525740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rgbClr val="0097A9"/>
                </a:solidFill>
                <a:latin typeface="Helvetica" pitchFamily="2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02A824E-2FC0-4C2C-9B83-187255250D0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00" y="1386000"/>
            <a:ext cx="39420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ABE3DB23-446F-403E-8CD8-8E34141D74B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75600" y="1386000"/>
            <a:ext cx="39420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74D432-2D68-4FCE-81F9-7499218BC034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ZIWEI XU, Visual</a:t>
            </a:r>
            <a:r>
              <a:rPr lang="en-GB" sz="1100" dirty="0" err="1">
                <a:solidFill>
                  <a:schemeClr val="bg1"/>
                </a:solidFill>
                <a:latin typeface="Helvetica" pitchFamily="2" charset="0"/>
              </a:rPr>
              <a:t>ly</a:t>
            </a: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-based Fall detection system with IoT alarm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90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FB4D6FA-29A3-4FA8-92C1-4779E95B8EF7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3F12A22-29E5-4B8D-84F2-8BDCB3F2C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730C075-A730-447C-9A7F-D84A44803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862384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49" y="1641806"/>
            <a:ext cx="7886699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003D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C3C28B-3C79-4571-B38C-E8AB08B1BC17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ZIWEI XU, Visually-based Fall detection system with IoT alarm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23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C7C9EC5-ACBD-47D2-9977-B888DE4BAF1F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B122B41C-4569-4E1F-9D1A-07A7DD4DD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61D5F28-D2CF-4BA5-A78C-7E74959F2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862384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49" y="1641806"/>
            <a:ext cx="3943351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003D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B7243E-B715-4A47-ACBF-8DB06C0BF2C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2000" y="1641806"/>
            <a:ext cx="3943351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84BC6-D831-4D2F-9688-3D46EF7C03E6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ZIWEI XU, Visually-based Fall detection system with IoT alarm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4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0074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165187" y="165584"/>
            <a:ext cx="3216840" cy="7049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12700"/>
            <a:endParaRPr lang="en-GB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87504A-F7CD-42C0-85BE-600064000CF1}"/>
              </a:ext>
            </a:extLst>
          </p:cNvPr>
          <p:cNvSpPr txBox="1"/>
          <p:nvPr userDrawn="1"/>
        </p:nvSpPr>
        <p:spPr>
          <a:xfrm>
            <a:off x="7686675" y="4774168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Slide </a:t>
            </a:r>
            <a:fld id="{392043B3-3542-497E-9F7F-145FB995996D}" type="slidenum"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of 9</a:t>
            </a:r>
          </a:p>
        </p:txBody>
      </p:sp>
    </p:spTree>
    <p:extLst>
      <p:ext uri="{BB962C8B-B14F-4D97-AF65-F5344CB8AC3E}">
        <p14:creationId xmlns:p14="http://schemas.microsoft.com/office/powerpoint/2010/main" val="30830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814" r:id="rId2"/>
    <p:sldLayoutId id="2147483815" r:id="rId3"/>
    <p:sldLayoutId id="2147483813" r:id="rId4"/>
    <p:sldLayoutId id="2147483816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388" indent="-179388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1pPr>
      <a:lvl2pPr marL="357188" indent="-1778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2pPr>
      <a:lvl3pPr marL="536575" indent="-179388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tabLst>
          <a:tab pos="447675" algn="l"/>
        </a:tabLst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3pPr>
      <a:lvl4pPr marL="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4pPr>
      <a:lvl5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00" b="1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  <a:t>Visually-based Fall Detection System with IoT Alarming system</a:t>
            </a:r>
            <a:endParaRPr lang="en-US" dirty="0">
              <a:solidFill>
                <a:srgbClr val="0097A9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 anchor="b">
            <a:normAutofit/>
          </a:bodyPr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97A9"/>
                </a:solidFill>
                <a:cs typeface="Arial" panose="020B0604020202020204" pitchFamily="34" charset="0"/>
              </a:rPr>
              <a:t>ZIWEI XU</a:t>
            </a:r>
            <a:br>
              <a:rPr lang="en-US" sz="32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</a:br>
            <a:br>
              <a:rPr lang="en-US" sz="32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24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  <a:t>Supervisor: Prof. Nathan Gomes</a:t>
            </a:r>
            <a:endParaRPr lang="en-US" sz="1800" b="0" dirty="0">
              <a:solidFill>
                <a:srgbClr val="0097A9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14000"/>
              </a:lnSpc>
            </a:pPr>
            <a:r>
              <a:rPr lang="en-US" dirty="0">
                <a:latin typeface="Helvetica" pitchFamily="2" charset="0"/>
              </a:rPr>
              <a:t>Department of Electronic &amp; Electrical Engineering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Faculty of Engineering Sciences</a:t>
            </a:r>
          </a:p>
        </p:txBody>
      </p:sp>
    </p:spTree>
    <p:extLst>
      <p:ext uri="{BB962C8B-B14F-4D97-AF65-F5344CB8AC3E}">
        <p14:creationId xmlns:p14="http://schemas.microsoft.com/office/powerpoint/2010/main" val="46775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The problem statement &amp; Objectives</a:t>
            </a:r>
            <a:endParaRPr lang="en-US" sz="2800" dirty="0">
              <a:solidFill>
                <a:srgbClr val="0097A9"/>
              </a:solidFill>
              <a:latin typeface="Helvetica" pitchFamily="2" charset="0"/>
            </a:endParaRPr>
          </a:p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BE96-782A-427F-BD93-C36CFB0249A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00" y="1493617"/>
            <a:ext cx="4688718" cy="308587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4000"/>
              </a:lnSpc>
            </a:pPr>
            <a:r>
              <a:rPr lang="en-US" sz="2000" dirty="0">
                <a:solidFill>
                  <a:srgbClr val="003D4C"/>
                </a:solidFill>
              </a:rPr>
              <a:t>With the increase of the aging population and their frailty, over </a:t>
            </a:r>
            <a:r>
              <a:rPr lang="en-US" sz="2000" b="1" dirty="0">
                <a:solidFill>
                  <a:srgbClr val="003D4C"/>
                </a:solidFill>
              </a:rPr>
              <a:t>300 thousands</a:t>
            </a:r>
            <a:r>
              <a:rPr lang="en-US" sz="2000" dirty="0">
                <a:solidFill>
                  <a:srgbClr val="003D4C"/>
                </a:solidFill>
              </a:rPr>
              <a:t> people die every year due to unintentional falls and </a:t>
            </a:r>
            <a:r>
              <a:rPr lang="en-US" sz="2000" b="1" dirty="0">
                <a:solidFill>
                  <a:srgbClr val="003D4C"/>
                </a:solidFill>
              </a:rPr>
              <a:t>over 44% </a:t>
            </a:r>
            <a:r>
              <a:rPr lang="en-US" sz="2000" dirty="0">
                <a:solidFill>
                  <a:srgbClr val="003D4C"/>
                </a:solidFill>
              </a:rPr>
              <a:t>of them happened at home.</a:t>
            </a:r>
          </a:p>
          <a:p>
            <a:pPr>
              <a:lnSpc>
                <a:spcPct val="114000"/>
              </a:lnSpc>
            </a:pPr>
            <a:endParaRPr lang="en-US" sz="2000" dirty="0">
              <a:solidFill>
                <a:srgbClr val="003D4C"/>
              </a:solidFill>
            </a:endParaRPr>
          </a:p>
          <a:p>
            <a:pPr>
              <a:lnSpc>
                <a:spcPct val="114000"/>
              </a:lnSpc>
            </a:pPr>
            <a:r>
              <a:rPr lang="en-US" sz="2000" b="1" dirty="0">
                <a:solidFill>
                  <a:srgbClr val="003D4C"/>
                </a:solidFill>
              </a:rPr>
              <a:t>Design a visually-based fall detection system for the elderly with IoT alarm to the mobile devices</a:t>
            </a:r>
            <a:r>
              <a:rPr lang="en-GB" sz="2000" b="1" dirty="0">
                <a:solidFill>
                  <a:srgbClr val="003D4C"/>
                </a:solidFill>
              </a:rPr>
              <a:t>.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D38B82A-C9E6-EF59-384E-64BF098C54E3}"/>
              </a:ext>
            </a:extLst>
          </p:cNvPr>
          <p:cNvGrpSpPr/>
          <p:nvPr/>
        </p:nvGrpSpPr>
        <p:grpSpPr>
          <a:xfrm>
            <a:off x="5318718" y="1762631"/>
            <a:ext cx="3587863" cy="2355199"/>
            <a:chOff x="5343995" y="1384632"/>
            <a:chExt cx="3065074" cy="1963057"/>
          </a:xfrm>
        </p:grpSpPr>
        <p:pic>
          <p:nvPicPr>
            <p:cNvPr id="14" name="图片 13" descr="图表, 折线图&#10;&#10;描述已自动生成">
              <a:extLst>
                <a:ext uri="{FF2B5EF4-FFF2-40B4-BE49-F238E27FC236}">
                  <a16:creationId xmlns:a16="http://schemas.microsoft.com/office/drawing/2014/main" id="{44073319-A7E5-2D92-EA15-91F077895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3995" y="1384632"/>
              <a:ext cx="3065074" cy="1716836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8FA27B8-E125-2E71-BC31-88E32D9FAE5A}"/>
                </a:ext>
              </a:extLst>
            </p:cNvPr>
            <p:cNvSpPr txBox="1"/>
            <p:nvPr/>
          </p:nvSpPr>
          <p:spPr>
            <a:xfrm>
              <a:off x="5343995" y="3101468"/>
              <a:ext cx="28941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1:Unintentional Fall Death Rates table 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D69BF6C-87CA-47C8-369C-DAE0F0B4D62E}"/>
              </a:ext>
            </a:extLst>
          </p:cNvPr>
          <p:cNvSpPr txBox="1"/>
          <p:nvPr/>
        </p:nvSpPr>
        <p:spPr>
          <a:xfrm>
            <a:off x="5318718" y="4405336"/>
            <a:ext cx="3728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Reference:</a:t>
            </a:r>
          </a:p>
          <a:p>
            <a:r>
              <a:rPr lang="en-US" altLang="zh-CN" sz="8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CDC</a:t>
            </a:r>
            <a:r>
              <a:rPr lang="en-GB" altLang="zh-CN" sz="8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’s STEADI Toolkit. (2018). Unintentional Fall Death Rates, Adults 65+ [Photograph].</a:t>
            </a:r>
            <a:r>
              <a:rPr lang="en-US" sz="8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 Flickr. http://www.cdc.goc/injury/wisqar</a:t>
            </a:r>
          </a:p>
        </p:txBody>
      </p:sp>
    </p:spTree>
    <p:extLst>
      <p:ext uri="{BB962C8B-B14F-4D97-AF65-F5344CB8AC3E}">
        <p14:creationId xmlns:p14="http://schemas.microsoft.com/office/powerpoint/2010/main" val="355874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Software in this project</a:t>
            </a:r>
            <a:endParaRPr lang="en-US" sz="2800" dirty="0">
              <a:solidFill>
                <a:srgbClr val="0097A9"/>
              </a:solidFill>
              <a:latin typeface="Helvetica" pitchFamily="2" charset="0"/>
            </a:endParaRPr>
          </a:p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BE96-782A-427F-BD93-C36CFB0249A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00" y="1386000"/>
            <a:ext cx="4271780" cy="37575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4000"/>
              </a:lnSpc>
            </a:pPr>
            <a:r>
              <a:rPr lang="en-US" sz="1800" b="1" dirty="0">
                <a:solidFill>
                  <a:srgbClr val="003D4C"/>
                </a:solidFill>
              </a:rPr>
              <a:t>Visually-based Fall detection system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sz="1500" b="1" dirty="0">
                <a:solidFill>
                  <a:srgbClr val="003D4C"/>
                </a:solidFill>
              </a:rPr>
              <a:t>Mediapipe: </a:t>
            </a:r>
            <a:r>
              <a:rPr lang="en-US" sz="1500" dirty="0">
                <a:solidFill>
                  <a:srgbClr val="003D4C"/>
                </a:solidFill>
              </a:rPr>
              <a:t>This </a:t>
            </a:r>
            <a:r>
              <a:rPr lang="en-GB" sz="1500" dirty="0">
                <a:solidFill>
                  <a:srgbClr val="003D4C"/>
                </a:solidFill>
              </a:rPr>
              <a:t>is a Machine Learning solution for body skeleton landmarks tracking and extraction. Each landmarks was generated into a list contains  [ x, y, z, visibility ]. And each frame contains 33 landmarks.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sz="1500" b="1" dirty="0">
                <a:solidFill>
                  <a:srgbClr val="003D4C"/>
                </a:solidFill>
              </a:rPr>
              <a:t>OpenCV: </a:t>
            </a:r>
            <a:r>
              <a:rPr lang="en-US" sz="1500" dirty="0">
                <a:solidFill>
                  <a:srgbClr val="003D4C"/>
                </a:solidFill>
              </a:rPr>
              <a:t>This is a library of function for real time computer vision. It can be used to extract the frames from the video.</a:t>
            </a:r>
            <a:endParaRPr lang="en-US" sz="1500" b="0" dirty="0">
              <a:solidFill>
                <a:srgbClr val="003D4C"/>
              </a:solidFill>
              <a:latin typeface="Helvetica" pitchFamily="2" charset="0"/>
            </a:endParaRPr>
          </a:p>
          <a:p>
            <a:pPr>
              <a:lnSpc>
                <a:spcPct val="114000"/>
              </a:lnSpc>
            </a:pPr>
            <a:r>
              <a:rPr lang="en-US" altLang="zh-CN" sz="1800" b="1" dirty="0">
                <a:solidFill>
                  <a:srgbClr val="003D4C"/>
                </a:solidFill>
                <a:latin typeface="Helvetica" pitchFamily="2" charset="0"/>
              </a:rPr>
              <a:t>IoT</a:t>
            </a:r>
            <a:r>
              <a:rPr lang="en-GB" altLang="zh-CN" sz="1800" b="1" dirty="0">
                <a:solidFill>
                  <a:srgbClr val="003D4C"/>
                </a:solidFill>
              </a:rPr>
              <a:t> alarming system</a:t>
            </a:r>
            <a:endParaRPr lang="en-US" sz="1800" b="1" dirty="0">
              <a:solidFill>
                <a:srgbClr val="003D4C"/>
              </a:solidFill>
              <a:latin typeface="Helvetica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500" b="1" dirty="0">
                <a:solidFill>
                  <a:srgbClr val="003D4C"/>
                </a:solidFill>
              </a:rPr>
              <a:t>PushDeer: </a:t>
            </a:r>
            <a:r>
              <a:rPr lang="en-GB" sz="1500" dirty="0">
                <a:solidFill>
                  <a:srgbClr val="003D4C"/>
                </a:solidFill>
              </a:rPr>
              <a:t>This is a software that can push the message from PC to the phone. The generated fall and falling messages were pushed to the mobile device by this software.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9276F-0A32-CDC1-1F75-B82A9836E722}"/>
              </a:ext>
            </a:extLst>
          </p:cNvPr>
          <p:cNvGrpSpPr/>
          <p:nvPr/>
        </p:nvGrpSpPr>
        <p:grpSpPr>
          <a:xfrm>
            <a:off x="4973580" y="1132926"/>
            <a:ext cx="1971211" cy="1901785"/>
            <a:chOff x="7089587" y="1121761"/>
            <a:chExt cx="1794882" cy="1600939"/>
          </a:xfrm>
        </p:grpSpPr>
        <p:pic>
          <p:nvPicPr>
            <p:cNvPr id="4" name="Picture 2" descr="Chart, radar chart&#10;&#10;Description automatically generated">
              <a:extLst>
                <a:ext uri="{FF2B5EF4-FFF2-40B4-BE49-F238E27FC236}">
                  <a16:creationId xmlns:a16="http://schemas.microsoft.com/office/drawing/2014/main" id="{2CCE0AB0-663C-9980-3716-567CDF4E5B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041"/>
            <a:stretch/>
          </p:blipFill>
          <p:spPr>
            <a:xfrm>
              <a:off x="7089587" y="1121761"/>
              <a:ext cx="1648651" cy="1262268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76D932AB-CF2D-437E-6DB6-0361BCD95766}"/>
                </a:ext>
              </a:extLst>
            </p:cNvPr>
            <p:cNvSpPr txBox="1"/>
            <p:nvPr/>
          </p:nvSpPr>
          <p:spPr>
            <a:xfrm>
              <a:off x="7089587" y="2385884"/>
              <a:ext cx="1794882" cy="336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2: Mediapipe landmark extraction explanation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D5B3BD2-744E-7A85-6B05-474D00D518E9}"/>
              </a:ext>
            </a:extLst>
          </p:cNvPr>
          <p:cNvGrpSpPr/>
          <p:nvPr/>
        </p:nvGrpSpPr>
        <p:grpSpPr>
          <a:xfrm>
            <a:off x="6885789" y="1059567"/>
            <a:ext cx="2219325" cy="1973591"/>
            <a:chOff x="5527783" y="858891"/>
            <a:chExt cx="2940269" cy="2193314"/>
          </a:xfrm>
        </p:grpSpPr>
        <p:pic>
          <p:nvPicPr>
            <p:cNvPr id="9" name="图片 8" descr="图片包含 人, 户外, 绿色, 男人&#10;&#10;描述已自动生成">
              <a:extLst>
                <a:ext uri="{FF2B5EF4-FFF2-40B4-BE49-F238E27FC236}">
                  <a16:creationId xmlns:a16="http://schemas.microsoft.com/office/drawing/2014/main" id="{0FB55D3B-2481-ADDD-466C-C53D44764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91497" y="858891"/>
              <a:ext cx="2622989" cy="1748659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6222B63-7E1A-A271-CD32-6580D7CE51C5}"/>
                </a:ext>
              </a:extLst>
            </p:cNvPr>
            <p:cNvSpPr txBox="1"/>
            <p:nvPr/>
          </p:nvSpPr>
          <p:spPr>
            <a:xfrm>
              <a:off x="5527783" y="2607550"/>
              <a:ext cx="2940269" cy="44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3: Mediapipe landmark extraction sample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1D7EE44-4843-86AB-316D-6CEBA4C2D0A5}"/>
              </a:ext>
            </a:extLst>
          </p:cNvPr>
          <p:cNvGrpSpPr/>
          <p:nvPr/>
        </p:nvGrpSpPr>
        <p:grpSpPr>
          <a:xfrm>
            <a:off x="4833333" y="3266015"/>
            <a:ext cx="4271781" cy="1634557"/>
            <a:chOff x="4833333" y="3266015"/>
            <a:chExt cx="4271781" cy="1634557"/>
          </a:xfrm>
        </p:grpSpPr>
        <p:pic>
          <p:nvPicPr>
            <p:cNvPr id="19" name="图片 18" descr="图示&#10;&#10;描述已自动生成">
              <a:extLst>
                <a:ext uri="{FF2B5EF4-FFF2-40B4-BE49-F238E27FC236}">
                  <a16:creationId xmlns:a16="http://schemas.microsoft.com/office/drawing/2014/main" id="{70AA8FA4-5D4F-3D8C-347B-515AA720D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33333" y="3266015"/>
              <a:ext cx="4271781" cy="1511447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08A846E-DBB9-C04D-ED7B-B73C4D2C68BF}"/>
                </a:ext>
              </a:extLst>
            </p:cNvPr>
            <p:cNvSpPr txBox="1"/>
            <p:nvPr/>
          </p:nvSpPr>
          <p:spPr>
            <a:xfrm>
              <a:off x="4901779" y="4654351"/>
              <a:ext cx="28354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5: Flowchart of the IoT alarming system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79993CB-1434-3F4B-55E0-33BDA13AC420}"/>
              </a:ext>
            </a:extLst>
          </p:cNvPr>
          <p:cNvGrpSpPr/>
          <p:nvPr/>
        </p:nvGrpSpPr>
        <p:grpSpPr>
          <a:xfrm>
            <a:off x="8033725" y="2899977"/>
            <a:ext cx="1330993" cy="978644"/>
            <a:chOff x="5822073" y="2980614"/>
            <a:chExt cx="2940269" cy="2095733"/>
          </a:xfrm>
        </p:grpSpPr>
        <p:pic>
          <p:nvPicPr>
            <p:cNvPr id="14" name="图片 13" descr="图标&#10;&#10;描述已自动生成">
              <a:extLst>
                <a:ext uri="{FF2B5EF4-FFF2-40B4-BE49-F238E27FC236}">
                  <a16:creationId xmlns:a16="http://schemas.microsoft.com/office/drawing/2014/main" id="{CFF5D2B1-1B2A-5EEC-C360-E11B1E60D7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62783" y="2980614"/>
              <a:ext cx="1880418" cy="1564727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97EC360-44C4-A86B-39C9-C98EF9695043}"/>
                </a:ext>
              </a:extLst>
            </p:cNvPr>
            <p:cNvSpPr txBox="1"/>
            <p:nvPr/>
          </p:nvSpPr>
          <p:spPr>
            <a:xfrm>
              <a:off x="5822073" y="4549073"/>
              <a:ext cx="2940269" cy="5272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4: PushDeer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0D90E637-8184-D32A-7BEB-1870B40D0C19}"/>
              </a:ext>
            </a:extLst>
          </p:cNvPr>
          <p:cNvSpPr txBox="1"/>
          <p:nvPr/>
        </p:nvSpPr>
        <p:spPr>
          <a:xfrm>
            <a:off x="4901778" y="4843654"/>
            <a:ext cx="46806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Reference:</a:t>
            </a:r>
          </a:p>
          <a:p>
            <a:r>
              <a:rPr lang="en-US" altLang="zh-CN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Mediapipe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pose.(2023).pose landmarks.[Photograph].Flickr. </a:t>
            </a:r>
            <a:r>
              <a:rPr lang="en-US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https://google.github.io/mediapipe/solutions/pose.html</a:t>
            </a:r>
          </a:p>
          <a:p>
            <a:r>
              <a:rPr lang="en-US" altLang="zh-CN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Mediapipe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pose.(2023).</a:t>
            </a:r>
            <a:r>
              <a:rPr lang="en-US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Example of </a:t>
            </a:r>
            <a:r>
              <a:rPr lang="en-US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MediaPipe</a:t>
            </a:r>
            <a:r>
              <a:rPr lang="en-US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Pose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.[Photograph].Flickr.</a:t>
            </a:r>
            <a:r>
              <a:rPr lang="en-US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https://google.github.io/mediapipe/solutions/pose.html</a:t>
            </a:r>
          </a:p>
          <a:p>
            <a:r>
              <a:rPr lang="en-US" altLang="zh-CN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PushDeer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.(2023).</a:t>
            </a:r>
            <a:r>
              <a:rPr lang="en-US" altLang="zh-CN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PushDeer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 Logo.[Photograph].</a:t>
            </a:r>
            <a:r>
              <a:rPr lang="en-US" altLang="zh-CN" sz="3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Fliker</a:t>
            </a:r>
            <a:r>
              <a:rPr lang="en-US" altLang="zh-CN" sz="3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. http://www.pushdeer.com/official.html</a:t>
            </a:r>
          </a:p>
        </p:txBody>
      </p:sp>
    </p:spTree>
    <p:extLst>
      <p:ext uri="{BB962C8B-B14F-4D97-AF65-F5344CB8AC3E}">
        <p14:creationId xmlns:p14="http://schemas.microsoft.com/office/powerpoint/2010/main" val="4114159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Fall &amp; Falling detection system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32C0E44-9260-D511-4AB2-B994F6B5B774}"/>
              </a:ext>
            </a:extLst>
          </p:cNvPr>
          <p:cNvSpPr txBox="1"/>
          <p:nvPr/>
        </p:nvSpPr>
        <p:spPr>
          <a:xfrm>
            <a:off x="4198819" y="1478961"/>
            <a:ext cx="4572000" cy="33577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sz="1400" b="1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Flow chart of fall and falling detection system </a:t>
            </a:r>
          </a:p>
          <a:p>
            <a:pPr marL="285750" lvl="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GB" sz="1400" b="1" dirty="0">
                <a:solidFill>
                  <a:srgbClr val="003D4C"/>
                </a:solidFill>
              </a:rPr>
              <a:t>The </a:t>
            </a:r>
            <a:r>
              <a:rPr lang="en-US" altLang="zh-CN" sz="1400" b="1" dirty="0">
                <a:solidFill>
                  <a:srgbClr val="003D4C"/>
                </a:solidFill>
              </a:rPr>
              <a:t>cyan </a:t>
            </a:r>
            <a:r>
              <a:rPr lang="en-US" sz="1400" b="1" dirty="0">
                <a:solidFill>
                  <a:srgbClr val="003D4C"/>
                </a:solidFill>
              </a:rPr>
              <a:t>squares </a:t>
            </a:r>
            <a:r>
              <a:rPr lang="en-GB" sz="1400" b="1" dirty="0">
                <a:solidFill>
                  <a:srgbClr val="003D4C"/>
                </a:solidFill>
              </a:rPr>
              <a:t>show the data receiving process;</a:t>
            </a:r>
          </a:p>
          <a:p>
            <a:pPr marL="285750" lvl="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GB" sz="1400" b="1" dirty="0">
                <a:solidFill>
                  <a:srgbClr val="003D4C"/>
                </a:solidFill>
              </a:rPr>
              <a:t>The orange square shows the pre-processing part;</a:t>
            </a:r>
            <a:r>
              <a:rPr lang="zh-CN" altLang="en-US" sz="1400" b="1" dirty="0">
                <a:solidFill>
                  <a:srgbClr val="003D4C"/>
                </a:solidFill>
              </a:rPr>
              <a:t> </a:t>
            </a:r>
            <a:r>
              <a:rPr lang="en-GB" altLang="zh-CN" sz="1400" b="1" dirty="0">
                <a:solidFill>
                  <a:srgbClr val="003D4C"/>
                </a:solidFill>
              </a:rPr>
              <a:t> </a:t>
            </a:r>
          </a:p>
          <a:p>
            <a:pPr marL="285750" lvl="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GB" altLang="zh-CN" sz="1400" b="1" dirty="0">
                <a:solidFill>
                  <a:srgbClr val="003D4C"/>
                </a:solidFill>
              </a:rPr>
              <a:t>The </a:t>
            </a:r>
            <a:r>
              <a:rPr lang="en-GB" sz="1400" b="1" dirty="0">
                <a:solidFill>
                  <a:srgbClr val="003D4C"/>
                </a:solidFill>
              </a:rPr>
              <a:t>blue rhombuses are fall and falling detection parts;</a:t>
            </a:r>
          </a:p>
          <a:p>
            <a:pPr marL="285750" lvl="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GB" sz="1400" b="1" dirty="0">
                <a:solidFill>
                  <a:srgbClr val="003D4C"/>
                </a:solidFill>
              </a:rPr>
              <a:t>The red squares are outputs.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GB" sz="1400" dirty="0">
              <a:solidFill>
                <a:srgbClr val="003D4C"/>
              </a:solidFill>
              <a:latin typeface="Helvetica" pitchFamily="2" charset="0"/>
              <a:cs typeface="Arial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sz="1400" b="1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Parameters</a:t>
            </a:r>
            <a:endParaRPr lang="en-US" sz="1400" b="1" dirty="0">
              <a:solidFill>
                <a:srgbClr val="003D4C"/>
              </a:solidFill>
              <a:latin typeface="Helvetica" pitchFamily="2" charset="0"/>
              <a:cs typeface="Arial" charset="0"/>
            </a:endParaRPr>
          </a:p>
          <a:p>
            <a:pPr marL="28575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400" b="1" dirty="0">
                <a:solidFill>
                  <a:srgbClr val="003D4C"/>
                </a:solidFill>
              </a:rPr>
              <a:t>s_h_high</a:t>
            </a:r>
            <a:r>
              <a:rPr lang="en-GB" sz="1400" dirty="0">
                <a:solidFill>
                  <a:srgbClr val="003D4C"/>
                </a:solidFill>
              </a:rPr>
              <a:t>: the height from shoulder to hip</a:t>
            </a:r>
          </a:p>
          <a:p>
            <a:pPr marL="28575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400" b="1" dirty="0">
                <a:solidFill>
                  <a:srgbClr val="003D4C"/>
                </a:solidFill>
              </a:rPr>
              <a:t>s_h_long</a:t>
            </a:r>
            <a:r>
              <a:rPr lang="en-GB" sz="1400" dirty="0">
                <a:solidFill>
                  <a:srgbClr val="003D4C"/>
                </a:solidFill>
              </a:rPr>
              <a:t>: the length from shoulder to hip</a:t>
            </a:r>
          </a:p>
          <a:p>
            <a:pPr marL="28575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400" b="1" dirty="0">
                <a:solidFill>
                  <a:srgbClr val="003D4C"/>
                </a:solidFill>
              </a:rPr>
              <a:t>h_f_high</a:t>
            </a:r>
            <a:r>
              <a:rPr lang="en-GB" sz="1400" dirty="0">
                <a:solidFill>
                  <a:srgbClr val="003D4C"/>
                </a:solidFill>
              </a:rPr>
              <a:t>: the height from hip to feet</a:t>
            </a:r>
          </a:p>
          <a:p>
            <a:pPr marL="285750" indent="-285750">
              <a:lnSpc>
                <a:spcPts val="0"/>
              </a:lnSpc>
              <a:spcBef>
                <a:spcPts val="120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1400" b="1" dirty="0">
                <a:solidFill>
                  <a:srgbClr val="003D4C"/>
                </a:solidFill>
              </a:rPr>
              <a:t>h_f_long</a:t>
            </a:r>
            <a:r>
              <a:rPr lang="en-GB" sz="1400" dirty="0">
                <a:solidFill>
                  <a:srgbClr val="003D4C"/>
                </a:solidFill>
              </a:rPr>
              <a:t>: the length from hip to feet</a:t>
            </a:r>
            <a:endParaRPr lang="en-GB" sz="2000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1400" dirty="0">
              <a:solidFill>
                <a:srgbClr val="003D4C"/>
              </a:solidFill>
              <a:latin typeface="Helvetica" pitchFamily="2" charset="0"/>
              <a:cs typeface="Arial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133280D-8990-06AD-B582-7A70487548EF}"/>
              </a:ext>
            </a:extLst>
          </p:cNvPr>
          <p:cNvGrpSpPr/>
          <p:nvPr/>
        </p:nvGrpSpPr>
        <p:grpSpPr>
          <a:xfrm>
            <a:off x="455725" y="1414396"/>
            <a:ext cx="3469162" cy="3564434"/>
            <a:chOff x="455725" y="1414396"/>
            <a:chExt cx="3469162" cy="3564434"/>
          </a:xfrm>
        </p:grpSpPr>
        <p:pic>
          <p:nvPicPr>
            <p:cNvPr id="10" name="图片 9" descr="图示&#10;&#10;描述已自动生成">
              <a:extLst>
                <a:ext uri="{FF2B5EF4-FFF2-40B4-BE49-F238E27FC236}">
                  <a16:creationId xmlns:a16="http://schemas.microsoft.com/office/drawing/2014/main" id="{75700005-6BA8-7828-82CF-ED47A42A5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5725" y="1414396"/>
              <a:ext cx="3469162" cy="3392516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E9D8560-B0E8-BF68-1BE1-0E162C503372}"/>
                </a:ext>
              </a:extLst>
            </p:cNvPr>
            <p:cNvSpPr txBox="1"/>
            <p:nvPr/>
          </p:nvSpPr>
          <p:spPr>
            <a:xfrm>
              <a:off x="455725" y="4732609"/>
              <a:ext cx="30471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6: Flowchart of Fall &amp; Falling detection system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81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701E65-2EAE-87CF-A912-46CB63A7E3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Fall &amp; Falling detection algorithms</a:t>
            </a:r>
          </a:p>
          <a:p>
            <a:endParaRPr 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AFEE78A-0E3A-4003-5961-72A57413E7C5}"/>
              </a:ext>
            </a:extLst>
          </p:cNvPr>
          <p:cNvGrpSpPr/>
          <p:nvPr/>
        </p:nvGrpSpPr>
        <p:grpSpPr>
          <a:xfrm>
            <a:off x="415535" y="1287025"/>
            <a:ext cx="7554351" cy="1803258"/>
            <a:chOff x="415535" y="1287025"/>
            <a:chExt cx="7554351" cy="1803258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3CBFAB4-DEBD-8461-0AE2-CE00D7F47728}"/>
                </a:ext>
              </a:extLst>
            </p:cNvPr>
            <p:cNvSpPr txBox="1"/>
            <p:nvPr/>
          </p:nvSpPr>
          <p:spPr>
            <a:xfrm>
              <a:off x="629999" y="2844062"/>
              <a:ext cx="31753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7: Flowchart of Fall detection algorithm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4" name="图片 3" descr="图示&#10;&#10;描述已自动生成">
              <a:extLst>
                <a:ext uri="{FF2B5EF4-FFF2-40B4-BE49-F238E27FC236}">
                  <a16:creationId xmlns:a16="http://schemas.microsoft.com/office/drawing/2014/main" id="{3865E6C1-8E0F-519D-7FB8-9CCA79B5C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5535" y="1287025"/>
              <a:ext cx="7554351" cy="1557037"/>
            </a:xfrm>
            <a:prstGeom prst="rect">
              <a:avLst/>
            </a:prstGeom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DCCA46A-8F21-A303-BD20-5CF7F590666B}"/>
              </a:ext>
            </a:extLst>
          </p:cNvPr>
          <p:cNvGrpSpPr/>
          <p:nvPr/>
        </p:nvGrpSpPr>
        <p:grpSpPr>
          <a:xfrm>
            <a:off x="415535" y="3034549"/>
            <a:ext cx="8491177" cy="1720878"/>
            <a:chOff x="415535" y="3034549"/>
            <a:chExt cx="8491177" cy="172087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45BCB2C-FE04-E458-C5CD-BA104E9F4909}"/>
                </a:ext>
              </a:extLst>
            </p:cNvPr>
            <p:cNvSpPr txBox="1"/>
            <p:nvPr/>
          </p:nvSpPr>
          <p:spPr>
            <a:xfrm>
              <a:off x="629998" y="4509206"/>
              <a:ext cx="31753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8: Flowchart of Falling detection algorithm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6" name="图片 5" descr="文本&#10;&#10;描述已自动生成">
              <a:extLst>
                <a:ext uri="{FF2B5EF4-FFF2-40B4-BE49-F238E27FC236}">
                  <a16:creationId xmlns:a16="http://schemas.microsoft.com/office/drawing/2014/main" id="{C7838560-E6ED-D4A7-DA7F-C50F5A26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535" y="3034549"/>
              <a:ext cx="8491177" cy="1487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04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BE96-782A-427F-BD93-C36CFB0249A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01" y="1386000"/>
            <a:ext cx="3675302" cy="345401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4000"/>
              </a:lnSpc>
            </a:pPr>
            <a:r>
              <a:rPr lang="en-US" sz="1600" b="1" dirty="0">
                <a:solidFill>
                  <a:srgbClr val="003D4C"/>
                </a:solidFill>
              </a:rPr>
              <a:t>Own dataset </a:t>
            </a:r>
            <a:r>
              <a:rPr lang="en-US" sz="1600" dirty="0">
                <a:solidFill>
                  <a:srgbClr val="003D4C"/>
                </a:solidFill>
              </a:rPr>
              <a:t>contains 4 different positions of 3 activities which are (fall, sit and sit brutally)</a:t>
            </a:r>
          </a:p>
          <a:p>
            <a:pPr>
              <a:lnSpc>
                <a:spcPct val="114000"/>
              </a:lnSpc>
            </a:pPr>
            <a:endParaRPr lang="en-US" sz="1600" dirty="0">
              <a:solidFill>
                <a:srgbClr val="003D4C"/>
              </a:solidFill>
            </a:endParaRPr>
          </a:p>
          <a:p>
            <a:pPr>
              <a:lnSpc>
                <a:spcPct val="114000"/>
              </a:lnSpc>
            </a:pPr>
            <a:r>
              <a:rPr lang="en-US" sz="1600" b="1" dirty="0">
                <a:solidFill>
                  <a:srgbClr val="003D4C"/>
                </a:solidFill>
                <a:latin typeface="Helvetica" pitchFamily="2" charset="0"/>
              </a:rPr>
              <a:t>50 Ways to Fall </a:t>
            </a:r>
            <a:r>
              <a:rPr lang="en-US" sz="1600" b="0" dirty="0">
                <a:solidFill>
                  <a:srgbClr val="003D4C"/>
                </a:solidFill>
                <a:latin typeface="Helvetica" pitchFamily="2" charset="0"/>
              </a:rPr>
              <a:t>contains simulated falls due to myocardial infarction, imbalance, falls from heights, etc.</a:t>
            </a:r>
          </a:p>
          <a:p>
            <a:pPr>
              <a:lnSpc>
                <a:spcPct val="114000"/>
              </a:lnSpc>
            </a:pPr>
            <a:endParaRPr lang="en-US" sz="1600" b="0" dirty="0">
              <a:solidFill>
                <a:srgbClr val="003D4C"/>
              </a:solidFill>
              <a:latin typeface="Helvetica" pitchFamily="2" charset="0"/>
            </a:endParaRPr>
          </a:p>
          <a:p>
            <a:pPr>
              <a:lnSpc>
                <a:spcPct val="114000"/>
              </a:lnSpc>
            </a:pPr>
            <a:r>
              <a:rPr lang="en-US" sz="1600" b="1" dirty="0">
                <a:solidFill>
                  <a:srgbClr val="003D4C"/>
                </a:solidFill>
              </a:rPr>
              <a:t>UR Fall Detection Dataset </a:t>
            </a:r>
            <a:r>
              <a:rPr lang="en-US" sz="1600" dirty="0">
                <a:solidFill>
                  <a:srgbClr val="003D4C"/>
                </a:solidFill>
              </a:rPr>
              <a:t>includes 35 Falls videos and 35 activities of daily living. Published by University of Rzeszow.</a:t>
            </a:r>
          </a:p>
          <a:p>
            <a:pPr>
              <a:lnSpc>
                <a:spcPct val="114000"/>
              </a:lnSpc>
            </a:pPr>
            <a:endParaRPr lang="en-US" sz="2400" b="0" dirty="0">
              <a:solidFill>
                <a:srgbClr val="003D4C"/>
              </a:solidFill>
              <a:latin typeface="Helvetica" pitchFamily="2" charset="0"/>
            </a:endParaRPr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2F2AB83-D23E-1205-A59F-D9C696DF274E}"/>
              </a:ext>
            </a:extLst>
          </p:cNvPr>
          <p:cNvGrpSpPr/>
          <p:nvPr/>
        </p:nvGrpSpPr>
        <p:grpSpPr>
          <a:xfrm>
            <a:off x="4734429" y="880574"/>
            <a:ext cx="2594839" cy="1486347"/>
            <a:chOff x="4320219" y="937454"/>
            <a:chExt cx="4794603" cy="271858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EE5F026-159F-65C4-6CC6-2E421AEB0747}"/>
                </a:ext>
              </a:extLst>
            </p:cNvPr>
            <p:cNvGrpSpPr/>
            <p:nvPr/>
          </p:nvGrpSpPr>
          <p:grpSpPr>
            <a:xfrm>
              <a:off x="4397164" y="937454"/>
              <a:ext cx="4116837" cy="1944526"/>
              <a:chOff x="4397164" y="937454"/>
              <a:chExt cx="4116837" cy="1944526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31804923-6D90-C635-5972-C5668C6547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397164" y="937454"/>
                <a:ext cx="1393190" cy="1933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96E8E665-41C7-9511-64D9-0D5914691F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90354" y="937454"/>
                <a:ext cx="1390650" cy="19329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" name="图片 11" descr="办公室的人&#10;&#10;中度可信度描述已自动生成">
                <a:extLst>
                  <a:ext uri="{FF2B5EF4-FFF2-40B4-BE49-F238E27FC236}">
                    <a16:creationId xmlns:a16="http://schemas.microsoft.com/office/drawing/2014/main" id="{3B86ACD5-ABBE-27F7-AF7A-84C5D72107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81005" y="956541"/>
                <a:ext cx="1332996" cy="1925439"/>
              </a:xfrm>
              <a:prstGeom prst="rect">
                <a:avLst/>
              </a:prstGeom>
            </p:spPr>
          </p:pic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EE6CFE7-6756-428A-9C74-D80F2C7574A8}"/>
                </a:ext>
              </a:extLst>
            </p:cNvPr>
            <p:cNvSpPr txBox="1"/>
            <p:nvPr/>
          </p:nvSpPr>
          <p:spPr>
            <a:xfrm>
              <a:off x="4320219" y="2924224"/>
              <a:ext cx="4794603" cy="7318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9: datasets example. From left to right    ( fall, sit, sit brutally)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ECD31B4D-6983-057A-8D59-AE4DB60E7CCB}"/>
              </a:ext>
            </a:extLst>
          </p:cNvPr>
          <p:cNvGrpSpPr/>
          <p:nvPr/>
        </p:nvGrpSpPr>
        <p:grpSpPr>
          <a:xfrm>
            <a:off x="6053125" y="2250298"/>
            <a:ext cx="2807228" cy="1095466"/>
            <a:chOff x="4320219" y="3469227"/>
            <a:chExt cx="3974031" cy="1439990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77600429-4116-859B-1E5B-606FC3343AAB}"/>
                </a:ext>
              </a:extLst>
            </p:cNvPr>
            <p:cNvGrpSpPr/>
            <p:nvPr/>
          </p:nvGrpSpPr>
          <p:grpSpPr>
            <a:xfrm>
              <a:off x="4397164" y="3469227"/>
              <a:ext cx="3897086" cy="1045351"/>
              <a:chOff x="4397164" y="3469227"/>
              <a:chExt cx="3897086" cy="1045351"/>
            </a:xfrm>
          </p:grpSpPr>
          <p:pic>
            <p:nvPicPr>
              <p:cNvPr id="8" name="图片 7" descr="穿黑色衣服的人在房间里&#10;&#10;低可信度描述已自动生成">
                <a:extLst>
                  <a:ext uri="{FF2B5EF4-FFF2-40B4-BE49-F238E27FC236}">
                    <a16:creationId xmlns:a16="http://schemas.microsoft.com/office/drawing/2014/main" id="{DBCC548E-EFDA-3A59-0BEB-B8314ED1C8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45707" y="3469227"/>
                <a:ext cx="1948543" cy="1045351"/>
              </a:xfrm>
              <a:prstGeom prst="rect">
                <a:avLst/>
              </a:prstGeom>
            </p:spPr>
          </p:pic>
          <p:pic>
            <p:nvPicPr>
              <p:cNvPr id="10" name="图片 9" descr="猫趴在电视上&#10;&#10;中度可信度描述已自动生成">
                <a:extLst>
                  <a:ext uri="{FF2B5EF4-FFF2-40B4-BE49-F238E27FC236}">
                    <a16:creationId xmlns:a16="http://schemas.microsoft.com/office/drawing/2014/main" id="{F6792640-DBD5-08B9-8638-81A309252A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7164" y="3478025"/>
                <a:ext cx="1948543" cy="1027757"/>
              </a:xfrm>
              <a:prstGeom prst="rect">
                <a:avLst/>
              </a:prstGeom>
            </p:spPr>
          </p:pic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92D5271-402D-3332-D438-1A1F47EE540F}"/>
                </a:ext>
              </a:extLst>
            </p:cNvPr>
            <p:cNvSpPr txBox="1"/>
            <p:nvPr/>
          </p:nvSpPr>
          <p:spPr>
            <a:xfrm>
              <a:off x="4320219" y="4585559"/>
              <a:ext cx="3974031" cy="3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10: datasets example of 50 ways to fall.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01623F8-1758-9B8B-E07E-357EABD9F1D8}"/>
              </a:ext>
            </a:extLst>
          </p:cNvPr>
          <p:cNvGrpSpPr/>
          <p:nvPr/>
        </p:nvGrpSpPr>
        <p:grpSpPr>
          <a:xfrm>
            <a:off x="4571999" y="3345764"/>
            <a:ext cx="4309655" cy="1416461"/>
            <a:chOff x="4198697" y="3510593"/>
            <a:chExt cx="4682958" cy="1416461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FEB112DD-0E9A-5E7B-0919-5C55BE0FC938}"/>
                </a:ext>
              </a:extLst>
            </p:cNvPr>
            <p:cNvGrpSpPr/>
            <p:nvPr/>
          </p:nvGrpSpPr>
          <p:grpSpPr>
            <a:xfrm>
              <a:off x="4252416" y="3510593"/>
              <a:ext cx="4629239" cy="1171420"/>
              <a:chOff x="4252416" y="3510593"/>
              <a:chExt cx="4629239" cy="1171420"/>
            </a:xfrm>
          </p:grpSpPr>
          <p:pic>
            <p:nvPicPr>
              <p:cNvPr id="11" name="图片 10" descr="图片包含 室内, 活, 房间, 人&#10;&#10;描述已自动生成">
                <a:extLst>
                  <a:ext uri="{FF2B5EF4-FFF2-40B4-BE49-F238E27FC236}">
                    <a16:creationId xmlns:a16="http://schemas.microsoft.com/office/drawing/2014/main" id="{7140E1D1-1DFC-A0FD-7857-650A48F2B2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52416" y="3515849"/>
                <a:ext cx="1563345" cy="1164230"/>
              </a:xfrm>
              <a:prstGeom prst="rect">
                <a:avLst/>
              </a:prstGeom>
            </p:spPr>
          </p:pic>
          <p:pic>
            <p:nvPicPr>
              <p:cNvPr id="18" name="图片 17" descr="图片包含 室内, 房间, 活, 窗户&#10;&#10;描述已自动生成">
                <a:extLst>
                  <a:ext uri="{FF2B5EF4-FFF2-40B4-BE49-F238E27FC236}">
                    <a16:creationId xmlns:a16="http://schemas.microsoft.com/office/drawing/2014/main" id="{1DBA404C-47BF-C6C3-B4DF-072B1C97D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85363" y="3513916"/>
                <a:ext cx="1563345" cy="1168097"/>
              </a:xfrm>
              <a:prstGeom prst="rect">
                <a:avLst/>
              </a:prstGeom>
            </p:spPr>
          </p:pic>
          <p:pic>
            <p:nvPicPr>
              <p:cNvPr id="20" name="图片 19" descr="黑暗的房间里&#10;&#10;中度可信度描述已自动生成">
                <a:extLst>
                  <a:ext uri="{FF2B5EF4-FFF2-40B4-BE49-F238E27FC236}">
                    <a16:creationId xmlns:a16="http://schemas.microsoft.com/office/drawing/2014/main" id="{E8238DC6-80F4-7F67-0CBF-A283599294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48709" y="3510593"/>
                <a:ext cx="1532946" cy="1171419"/>
              </a:xfrm>
              <a:prstGeom prst="rect">
                <a:avLst/>
              </a:prstGeom>
            </p:spPr>
          </p:pic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44F56388-24A2-D788-1586-8C86E39D0C91}"/>
                </a:ext>
              </a:extLst>
            </p:cNvPr>
            <p:cNvSpPr txBox="1"/>
            <p:nvPr/>
          </p:nvSpPr>
          <p:spPr>
            <a:xfrm>
              <a:off x="4198697" y="4680833"/>
              <a:ext cx="308957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11: </a:t>
              </a:r>
              <a:r>
                <a:rPr lang="en-US" sz="1000" i="0" dirty="0">
                  <a:solidFill>
                    <a:srgbClr val="4F4F4F"/>
                  </a:solidFill>
                  <a:effectLst/>
                  <a:latin typeface="PingFang SC"/>
                </a:rPr>
                <a:t>UR Fall Detection Dataset</a:t>
              </a:r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FF215082-881D-5E55-3E77-3D3080EAF923}"/>
              </a:ext>
            </a:extLst>
          </p:cNvPr>
          <p:cNvSpPr txBox="1"/>
          <p:nvPr/>
        </p:nvSpPr>
        <p:spPr>
          <a:xfrm>
            <a:off x="4715581" y="4759019"/>
            <a:ext cx="313420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Reference:</a:t>
            </a:r>
          </a:p>
          <a:p>
            <a:r>
              <a:rPr lang="en-US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Bogdan </a:t>
            </a:r>
            <a:r>
              <a:rPr lang="en-US" sz="4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Kwolek</a:t>
            </a:r>
            <a:r>
              <a:rPr lang="en-US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, Michal </a:t>
            </a:r>
            <a:r>
              <a:rPr lang="en-US" sz="4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Kepski</a:t>
            </a:r>
            <a:r>
              <a:rPr lang="en-US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, (2014) Human fall detection on embedded platform using depth maps and wireless accelerometer, Computer Methods and Programs in Biomedicine, Volume 117, Issue 3, December 2014, Pages 489-501, ISSN 0169-2607</a:t>
            </a:r>
          </a:p>
          <a:p>
            <a:r>
              <a:rPr lang="en-US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Kevin Parry. (2019). 50 ways to fall. [video]. </a:t>
            </a:r>
            <a:r>
              <a:rPr lang="en-US" sz="400" dirty="0" err="1">
                <a:solidFill>
                  <a:srgbClr val="003D4C"/>
                </a:solidFill>
                <a:latin typeface="Helvetica" pitchFamily="2" charset="0"/>
                <a:cs typeface="Arial" charset="0"/>
              </a:rPr>
              <a:t>Flikr</a:t>
            </a:r>
            <a:r>
              <a:rPr lang="en-US" sz="400" dirty="0">
                <a:solidFill>
                  <a:srgbClr val="003D4C"/>
                </a:solidFill>
                <a:latin typeface="Helvetica" pitchFamily="2" charset="0"/>
                <a:cs typeface="Arial" charset="0"/>
              </a:rPr>
              <a:t>..https://www.youtube.com/watch?v=8Rhimam6FgQ</a:t>
            </a:r>
            <a:endParaRPr lang="en-US" altLang="zh-CN" sz="400" dirty="0">
              <a:solidFill>
                <a:srgbClr val="003D4C"/>
              </a:solidFill>
              <a:latin typeface="Helvetica" pitchFamily="2" charset="0"/>
              <a:cs typeface="Arial" charset="0"/>
            </a:endParaRPr>
          </a:p>
          <a:p>
            <a:endParaRPr lang="en-US" altLang="zh-CN" sz="500" dirty="0">
              <a:solidFill>
                <a:srgbClr val="003D4C"/>
              </a:solidFill>
              <a:latin typeface="Helvetica" pitchFamily="2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52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Results/Output</a:t>
            </a:r>
            <a:endParaRPr lang="en-US" sz="2800" dirty="0">
              <a:solidFill>
                <a:srgbClr val="0097A9"/>
              </a:solidFill>
              <a:latin typeface="Helvetica" pitchFamily="2" charset="0"/>
            </a:endParaRPr>
          </a:p>
          <a:p>
            <a:endParaRPr lang="en-GB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6378849-19AE-9046-BC04-D7EEB2F071FB}"/>
              </a:ext>
            </a:extLst>
          </p:cNvPr>
          <p:cNvSpPr txBox="1"/>
          <p:nvPr/>
        </p:nvSpPr>
        <p:spPr>
          <a:xfrm>
            <a:off x="3912619" y="4703023"/>
            <a:ext cx="19606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Figure 12: Output of fall detection</a:t>
            </a:r>
            <a:endParaRPr lang="en-US" sz="1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864CA704-300B-C5C4-4295-6850DE144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442845"/>
              </p:ext>
            </p:extLst>
          </p:nvPr>
        </p:nvGraphicFramePr>
        <p:xfrm>
          <a:off x="716692" y="1384633"/>
          <a:ext cx="8119133" cy="13694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8503">
                  <a:extLst>
                    <a:ext uri="{9D8B030D-6E8A-4147-A177-3AD203B41FA5}">
                      <a16:colId xmlns:a16="http://schemas.microsoft.com/office/drawing/2014/main" val="4246092658"/>
                    </a:ext>
                  </a:extLst>
                </a:gridCol>
                <a:gridCol w="1375361">
                  <a:extLst>
                    <a:ext uri="{9D8B030D-6E8A-4147-A177-3AD203B41FA5}">
                      <a16:colId xmlns:a16="http://schemas.microsoft.com/office/drawing/2014/main" val="3405857320"/>
                    </a:ext>
                  </a:extLst>
                </a:gridCol>
                <a:gridCol w="759848">
                  <a:extLst>
                    <a:ext uri="{9D8B030D-6E8A-4147-A177-3AD203B41FA5}">
                      <a16:colId xmlns:a16="http://schemas.microsoft.com/office/drawing/2014/main" val="824201038"/>
                    </a:ext>
                  </a:extLst>
                </a:gridCol>
                <a:gridCol w="1207918">
                  <a:extLst>
                    <a:ext uri="{9D8B030D-6E8A-4147-A177-3AD203B41FA5}">
                      <a16:colId xmlns:a16="http://schemas.microsoft.com/office/drawing/2014/main" val="2244723983"/>
                    </a:ext>
                  </a:extLst>
                </a:gridCol>
                <a:gridCol w="1256722">
                  <a:extLst>
                    <a:ext uri="{9D8B030D-6E8A-4147-A177-3AD203B41FA5}">
                      <a16:colId xmlns:a16="http://schemas.microsoft.com/office/drawing/2014/main" val="1674002869"/>
                    </a:ext>
                  </a:extLst>
                </a:gridCol>
                <a:gridCol w="1530781">
                  <a:extLst>
                    <a:ext uri="{9D8B030D-6E8A-4147-A177-3AD203B41FA5}">
                      <a16:colId xmlns:a16="http://schemas.microsoft.com/office/drawing/2014/main" val="1626032586"/>
                    </a:ext>
                  </a:extLst>
                </a:gridCol>
              </a:tblGrid>
              <a:tr h="277765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Total poses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Non-Fall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Accurate Fall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Accurate Non-Fall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920170"/>
                  </a:ext>
                </a:extLst>
              </a:tr>
              <a:tr h="239774">
                <a:tc>
                  <a:txBody>
                    <a:bodyPr/>
                    <a:lstStyle/>
                    <a:p>
                      <a:r>
                        <a:rPr lang="en-US" dirty="0"/>
                        <a:t>Own </a:t>
                      </a:r>
                      <a:r>
                        <a:rPr lang="en-GB" dirty="0"/>
                        <a:t>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242618"/>
                  </a:ext>
                </a:extLst>
              </a:tr>
              <a:tr h="387562">
                <a:tc>
                  <a:txBody>
                    <a:bodyPr/>
                    <a:lstStyle/>
                    <a:p>
                      <a:r>
                        <a:rPr lang="en-GB" dirty="0"/>
                        <a:t>50 ways to fall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174627"/>
                  </a:ext>
                </a:extLst>
              </a:tr>
              <a:tr h="387562">
                <a:tc>
                  <a:txBody>
                    <a:bodyPr/>
                    <a:lstStyle/>
                    <a:p>
                      <a:r>
                        <a:rPr lang="en-GB" dirty="0"/>
                        <a:t>UR Fall Detection 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17456"/>
                  </a:ext>
                </a:extLst>
              </a:tr>
            </a:tbl>
          </a:graphicData>
        </a:graphic>
      </p:graphicFrame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743025BC-FEAB-CAB2-6F16-1092271138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700755"/>
              </p:ext>
            </p:extLst>
          </p:nvPr>
        </p:nvGraphicFramePr>
        <p:xfrm>
          <a:off x="716692" y="2906625"/>
          <a:ext cx="811913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783">
                  <a:extLst>
                    <a:ext uri="{9D8B030D-6E8A-4147-A177-3AD203B41FA5}">
                      <a16:colId xmlns:a16="http://schemas.microsoft.com/office/drawing/2014/main" val="3054894259"/>
                    </a:ext>
                  </a:extLst>
                </a:gridCol>
                <a:gridCol w="2029783">
                  <a:extLst>
                    <a:ext uri="{9D8B030D-6E8A-4147-A177-3AD203B41FA5}">
                      <a16:colId xmlns:a16="http://schemas.microsoft.com/office/drawing/2014/main" val="2923392688"/>
                    </a:ext>
                  </a:extLst>
                </a:gridCol>
                <a:gridCol w="2029783">
                  <a:extLst>
                    <a:ext uri="{9D8B030D-6E8A-4147-A177-3AD203B41FA5}">
                      <a16:colId xmlns:a16="http://schemas.microsoft.com/office/drawing/2014/main" val="2663381251"/>
                    </a:ext>
                  </a:extLst>
                </a:gridCol>
                <a:gridCol w="2029783">
                  <a:extLst>
                    <a:ext uri="{9D8B030D-6E8A-4147-A177-3AD203B41FA5}">
                      <a16:colId xmlns:a16="http://schemas.microsoft.com/office/drawing/2014/main" val="2972578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Fall 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Non-Fall 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Total Accuracy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921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Own 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3/4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8/8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91.67%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168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 ways to fall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96.00%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93.75%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95.12%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733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UR Fall Detection 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88.57%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94.67%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92.73%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813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69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人们在房间里玩体感游戏&#10;&#10;描述已自动生成">
            <a:extLst>
              <a:ext uri="{FF2B5EF4-FFF2-40B4-BE49-F238E27FC236}">
                <a16:creationId xmlns:a16="http://schemas.microsoft.com/office/drawing/2014/main" id="{6BB6550D-262A-6B4B-43D6-071AAD85E6C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720828" y="858891"/>
            <a:ext cx="2290095" cy="1767431"/>
          </a:xfr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374FA3-9C62-D037-A50E-60744D7253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Potential Problems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257093-1045-7F52-C64F-6C05B378E5FE}"/>
              </a:ext>
            </a:extLst>
          </p:cNvPr>
          <p:cNvSpPr txBox="1">
            <a:spLocks/>
          </p:cNvSpPr>
          <p:nvPr/>
        </p:nvSpPr>
        <p:spPr>
          <a:xfrm>
            <a:off x="630001" y="1386000"/>
            <a:ext cx="3675302" cy="34540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4000"/>
              </a:lnSpc>
            </a:pPr>
            <a:r>
              <a:rPr lang="en-US" sz="1600" b="1" dirty="0">
                <a:solidFill>
                  <a:srgbClr val="003D4C"/>
                </a:solidFill>
              </a:rPr>
              <a:t>Own dataset 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sz="1600" dirty="0">
                <a:solidFill>
                  <a:srgbClr val="003D4C"/>
                </a:solidFill>
              </a:rPr>
              <a:t>When a fall occurs directly in front of the camera, most of the body limbs cannot be detected by the Mediapipe. This results in a failure to recognize the fall.</a:t>
            </a:r>
          </a:p>
          <a:p>
            <a:pPr>
              <a:lnSpc>
                <a:spcPct val="114000"/>
              </a:lnSpc>
            </a:pPr>
            <a:r>
              <a:rPr lang="en-US" sz="1600" b="1" dirty="0">
                <a:solidFill>
                  <a:srgbClr val="003D4C"/>
                </a:solidFill>
              </a:rPr>
              <a:t>UR Fall Detection Dataset 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sz="1600" dirty="0">
                <a:solidFill>
                  <a:srgbClr val="003D4C"/>
                </a:solidFill>
              </a:rPr>
              <a:t>When more than one person is present in the same scene, there may be problems with judgement. Also, the recognition of an object as a human body can occur if the light is too dark or if there are too many objects around.</a:t>
            </a:r>
            <a:endParaRPr lang="en-GB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4F4730F-3438-D0A6-3021-AEE2AC15AD1B}"/>
              </a:ext>
            </a:extLst>
          </p:cNvPr>
          <p:cNvGrpSpPr/>
          <p:nvPr/>
        </p:nvGrpSpPr>
        <p:grpSpPr>
          <a:xfrm>
            <a:off x="4305303" y="858891"/>
            <a:ext cx="2352810" cy="1994296"/>
            <a:chOff x="4305303" y="858891"/>
            <a:chExt cx="2352810" cy="1994296"/>
          </a:xfrm>
        </p:grpSpPr>
        <p:pic>
          <p:nvPicPr>
            <p:cNvPr id="7" name="图片 6" descr="电脑萤幕画面&#10;&#10;描述已自动生成">
              <a:extLst>
                <a:ext uri="{FF2B5EF4-FFF2-40B4-BE49-F238E27FC236}">
                  <a16:creationId xmlns:a16="http://schemas.microsoft.com/office/drawing/2014/main" id="{8DDD387B-DC59-EBE9-9D8D-FD17AF230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084" t="-632" r="13084"/>
            <a:stretch/>
          </p:blipFill>
          <p:spPr>
            <a:xfrm>
              <a:off x="4368019" y="858891"/>
              <a:ext cx="2290094" cy="1767431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8631F49-6CA7-7867-5A53-B5CB1595D501}"/>
                </a:ext>
              </a:extLst>
            </p:cNvPr>
            <p:cNvSpPr txBox="1"/>
            <p:nvPr/>
          </p:nvSpPr>
          <p:spPr>
            <a:xfrm>
              <a:off x="4305303" y="2606966"/>
              <a:ext cx="21479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13: Front fall detection result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3EA38AFB-8203-B04E-BC58-71AEA4953E5C}"/>
              </a:ext>
            </a:extLst>
          </p:cNvPr>
          <p:cNvSpPr txBox="1"/>
          <p:nvPr/>
        </p:nvSpPr>
        <p:spPr>
          <a:xfrm>
            <a:off x="6658113" y="2606965"/>
            <a:ext cx="23564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Figure 14: Detection failure (two people)</a:t>
            </a:r>
            <a:endParaRPr lang="en-US" sz="1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D881C52-B64D-2781-65AC-C5EC2760570D}"/>
              </a:ext>
            </a:extLst>
          </p:cNvPr>
          <p:cNvGrpSpPr/>
          <p:nvPr/>
        </p:nvGrpSpPr>
        <p:grpSpPr>
          <a:xfrm>
            <a:off x="4301619" y="2875154"/>
            <a:ext cx="2356494" cy="1986827"/>
            <a:chOff x="4301619" y="2875154"/>
            <a:chExt cx="2356494" cy="1986827"/>
          </a:xfrm>
        </p:grpSpPr>
        <p:pic>
          <p:nvPicPr>
            <p:cNvPr id="10" name="图片 9" descr="人站在房间里&#10;&#10;中度可信度描述已自动生成">
              <a:extLst>
                <a:ext uri="{FF2B5EF4-FFF2-40B4-BE49-F238E27FC236}">
                  <a16:creationId xmlns:a16="http://schemas.microsoft.com/office/drawing/2014/main" id="{5ED4319E-6ABB-0279-6A84-545B55E6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4335" y="2875154"/>
              <a:ext cx="2293778" cy="1767431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C1AD0C6-06E2-6EDF-CD13-CE2F698EF9E7}"/>
                </a:ext>
              </a:extLst>
            </p:cNvPr>
            <p:cNvSpPr txBox="1"/>
            <p:nvPr/>
          </p:nvSpPr>
          <p:spPr>
            <a:xfrm>
              <a:off x="4301619" y="4615760"/>
              <a:ext cx="196064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15: Detection failure (chair)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3BE83CD-A8C0-6B10-4AE9-F33F5E279296}"/>
              </a:ext>
            </a:extLst>
          </p:cNvPr>
          <p:cNvGrpSpPr/>
          <p:nvPr/>
        </p:nvGrpSpPr>
        <p:grpSpPr>
          <a:xfrm>
            <a:off x="6658113" y="2875153"/>
            <a:ext cx="2356494" cy="2000240"/>
            <a:chOff x="6658113" y="2875153"/>
            <a:chExt cx="2356494" cy="2000240"/>
          </a:xfrm>
        </p:grpSpPr>
        <p:pic>
          <p:nvPicPr>
            <p:cNvPr id="12" name="图片 11" descr="黑暗的房间里玩体感游戏&#10;&#10;低可信度描述已自动生成">
              <a:extLst>
                <a:ext uri="{FF2B5EF4-FFF2-40B4-BE49-F238E27FC236}">
                  <a16:creationId xmlns:a16="http://schemas.microsoft.com/office/drawing/2014/main" id="{001E1AEB-BE4E-A4E7-2F4F-14414A22A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20829" y="2875153"/>
              <a:ext cx="2293778" cy="1767431"/>
            </a:xfrm>
            <a:prstGeom prst="rect">
              <a:avLst/>
            </a:prstGeom>
          </p:spPr>
        </p:pic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5A0907C-3047-AC0C-5288-51022CD1A1BE}"/>
                </a:ext>
              </a:extLst>
            </p:cNvPr>
            <p:cNvSpPr txBox="1"/>
            <p:nvPr/>
          </p:nvSpPr>
          <p:spPr>
            <a:xfrm>
              <a:off x="6658113" y="4629172"/>
              <a:ext cx="196064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Figure 16: Detection failure (dark)</a:t>
              </a:r>
              <a:endPara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464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BE96-782A-427F-BD93-C36CFB0249A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4000"/>
              </a:lnSpc>
            </a:pPr>
            <a:r>
              <a:rPr lang="en-US" sz="2400" b="0" dirty="0">
                <a:solidFill>
                  <a:srgbClr val="003D4C"/>
                </a:solidFill>
                <a:latin typeface="Helvetica" pitchFamily="2" charset="0"/>
              </a:rPr>
              <a:t>Im</a:t>
            </a:r>
            <a:r>
              <a:rPr lang="en-US" dirty="0">
                <a:solidFill>
                  <a:srgbClr val="003D4C"/>
                </a:solidFill>
              </a:rPr>
              <a:t>prove the accuracy so that the algori</a:t>
            </a:r>
            <a:r>
              <a:rPr lang="en-US" altLang="zh-CN" dirty="0">
                <a:solidFill>
                  <a:srgbClr val="003D4C"/>
                </a:solidFill>
              </a:rPr>
              <a:t>th</a:t>
            </a:r>
            <a:r>
              <a:rPr lang="en-US" dirty="0">
                <a:solidFill>
                  <a:srgbClr val="003D4C"/>
                </a:solidFill>
              </a:rPr>
              <a:t>m won’t be confused by </a:t>
            </a:r>
            <a:r>
              <a:rPr lang="en-GB" dirty="0">
                <a:solidFill>
                  <a:srgbClr val="003D4C"/>
                </a:solidFill>
              </a:rPr>
              <a:t>poses like </a:t>
            </a:r>
            <a:r>
              <a:rPr lang="en-US" altLang="zh-CN" dirty="0">
                <a:solidFill>
                  <a:srgbClr val="003D4C"/>
                </a:solidFill>
              </a:rPr>
              <a:t>getting</a:t>
            </a:r>
            <a:r>
              <a:rPr lang="en-GB" altLang="zh-CN" dirty="0">
                <a:solidFill>
                  <a:srgbClr val="003D4C"/>
                </a:solidFill>
              </a:rPr>
              <a:t> down to find something or lying down.</a:t>
            </a:r>
            <a:endParaRPr lang="en-US" sz="2400" b="0" dirty="0">
              <a:solidFill>
                <a:srgbClr val="003D4C"/>
              </a:solidFill>
              <a:latin typeface="Helvetica" pitchFamily="2" charset="0"/>
            </a:endParaRPr>
          </a:p>
          <a:p>
            <a:pPr>
              <a:lnSpc>
                <a:spcPct val="114000"/>
              </a:lnSpc>
            </a:pPr>
            <a:r>
              <a:rPr lang="en-US" sz="2400" b="0" dirty="0">
                <a:solidFill>
                  <a:srgbClr val="003D4C"/>
                </a:solidFill>
                <a:latin typeface="Helvetica" pitchFamily="2" charset="0"/>
              </a:rPr>
              <a:t>Make a </a:t>
            </a:r>
            <a:r>
              <a:rPr lang="en-US" dirty="0">
                <a:solidFill>
                  <a:srgbClr val="003D4C"/>
                </a:solidFill>
              </a:rPr>
              <a:t>push notification software for mobile phone so that it can receive the picture of the elderly fall or falling.</a:t>
            </a: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rgbClr val="003D4C"/>
                </a:solidFill>
              </a:rPr>
              <a:t>Enable the transfer of data from the surveillance camera to the computer so that it can be used in a wider range of scenarios.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60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3rd_year_project_e-poster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1246</Words>
  <Application>Microsoft Macintosh PowerPoint</Application>
  <PresentationFormat>On-screen Show (16:9)</PresentationFormat>
  <Paragraphs>122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PingFang SC</vt:lpstr>
      <vt:lpstr>Arial</vt:lpstr>
      <vt:lpstr>Calibri</vt:lpstr>
      <vt:lpstr>Helvetica</vt:lpstr>
      <vt:lpstr>Wingdings</vt:lpstr>
      <vt:lpstr>3rd_year_project_e-poster</vt:lpstr>
      <vt:lpstr>Visually-based Fall Detection System with IoT Alarming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UCL 16:9 PP Plain - DARK BLUE</dc:title>
  <dc:subject/>
  <dc:creator>Clayton, Janine</dc:creator>
  <cp:keywords/>
  <dc:description/>
  <cp:lastModifiedBy>Xu, Ziwei</cp:lastModifiedBy>
  <cp:revision>155</cp:revision>
  <dcterms:created xsi:type="dcterms:W3CDTF">2016-12-07T10:36:45Z</dcterms:created>
  <dcterms:modified xsi:type="dcterms:W3CDTF">2023-12-07T03:42:09Z</dcterms:modified>
  <cp:category/>
</cp:coreProperties>
</file>

<file path=docProps/thumbnail.jpeg>
</file>